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8" r:id="rId4"/>
    <p:sldId id="257" r:id="rId5"/>
    <p:sldId id="267" r:id="rId6"/>
    <p:sldId id="277" r:id="rId7"/>
    <p:sldId id="262" r:id="rId8"/>
    <p:sldId id="272" r:id="rId9"/>
    <p:sldId id="271" r:id="rId10"/>
    <p:sldId id="269" r:id="rId11"/>
    <p:sldId id="270" r:id="rId12"/>
    <p:sldId id="276" r:id="rId13"/>
    <p:sldId id="275" r:id="rId14"/>
    <p:sldId id="274" r:id="rId15"/>
    <p:sldId id="279" r:id="rId16"/>
    <p:sldId id="278" r:id="rId17"/>
    <p:sldId id="280" r:id="rId18"/>
    <p:sldId id="281" r:id="rId19"/>
    <p:sldId id="266" r:id="rId20"/>
  </p:sldIdLst>
  <p:sldSz cx="18288000" cy="10287000"/>
  <p:notesSz cx="6858000" cy="9144000"/>
  <p:embeddedFontLst>
    <p:embeddedFont>
      <p:font typeface="Montserrat Bold" panose="00000800000000000000"/>
      <p:bold r:id="rId24"/>
    </p:embeddedFont>
    <p:embeddedFont>
      <p:font typeface="Montserrat" panose="00000500000000000000"/>
      <p:regular r:id="rId25"/>
      <p:bold r:id="rId26"/>
      <p:italic r:id="rId27"/>
      <p:boldItalic r:id="rId28"/>
    </p:embeddedFont>
    <p:embeddedFont>
      <p:font typeface="Arial Black" panose="020B0A04020102020204" pitchFamily="34" charset="0"/>
      <p:bold r:id="rId29"/>
    </p:embeddedFont>
    <p:embeddedFont>
      <p:font typeface="Calibri" panose="020F0502020204030204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19900"/>
            <a:ext cx="18288000" cy="3813648"/>
          </a:xfrm>
          <a:custGeom>
            <a:avLst/>
            <a:gdLst/>
            <a:ahLst/>
            <a:cxnLst/>
            <a:rect l="l" t="t" r="r" b="b"/>
            <a:pathLst>
              <a:path w="20127836" h="11161800">
                <a:moveTo>
                  <a:pt x="0" y="0"/>
                </a:moveTo>
                <a:lnTo>
                  <a:pt x="20127836" y="0"/>
                </a:lnTo>
                <a:lnTo>
                  <a:pt x="20127836" y="11161800"/>
                </a:lnTo>
                <a:lnTo>
                  <a:pt x="0" y="11161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770748" y="2304051"/>
            <a:ext cx="14766380" cy="1977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425" b="1" dirty="0">
                <a:solidFill>
                  <a:srgbClr val="1C1C1C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Integrating Finger Count Gesture and microphone volume control</a:t>
            </a:r>
            <a:endParaRPr lang="en-US" sz="6425" b="1" dirty="0">
              <a:solidFill>
                <a:srgbClr val="1C1C1C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24810" y="4475659"/>
            <a:ext cx="7438379" cy="53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1C1C1C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Mentor : Dr. D. Bhanu Prakash</a:t>
            </a:r>
            <a:endParaRPr lang="en-US" sz="3200" dirty="0">
              <a:solidFill>
                <a:srgbClr val="1C1C1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34749" y="5398645"/>
            <a:ext cx="7438379" cy="284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600" b="1" u="sng" dirty="0">
                <a:solidFill>
                  <a:srgbClr val="1C1C1C"/>
                </a:solidFill>
                <a:latin typeface="+mj-lt"/>
                <a:ea typeface="Montserrat" panose="00000500000000000000"/>
                <a:cs typeface="Montserrat" panose="00000500000000000000"/>
                <a:sym typeface="Montserrat" panose="00000500000000000000"/>
              </a:rPr>
              <a:t>TEAM B</a:t>
            </a:r>
            <a:endParaRPr lang="en-US" sz="3600" b="1" u="sng" dirty="0">
              <a:solidFill>
                <a:srgbClr val="1C1C1C"/>
              </a:solidFill>
              <a:latin typeface="+mj-lt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1C1C1C"/>
                </a:solidFill>
                <a:latin typeface="+mj-lt"/>
                <a:ea typeface="Montserrat" panose="00000500000000000000"/>
                <a:cs typeface="Montserrat" panose="00000500000000000000"/>
                <a:sym typeface="Montserrat" panose="00000500000000000000"/>
              </a:rPr>
              <a:t>KAKI SATVIKA</a:t>
            </a:r>
            <a:endParaRPr lang="en-US" sz="3200" dirty="0">
              <a:solidFill>
                <a:srgbClr val="1C1C1C"/>
              </a:solidFill>
              <a:latin typeface="+mj-lt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1C1C1C"/>
                </a:solidFill>
                <a:latin typeface="+mj-lt"/>
                <a:ea typeface="Montserrat" panose="00000500000000000000"/>
                <a:cs typeface="Montserrat" panose="00000500000000000000"/>
                <a:sym typeface="Montserrat" panose="00000500000000000000"/>
              </a:rPr>
              <a:t>KARTHIKA GOPALAKRISHNAN</a:t>
            </a:r>
            <a:endParaRPr lang="en-US" sz="3200" dirty="0">
              <a:solidFill>
                <a:srgbClr val="1C1C1C"/>
              </a:solidFill>
              <a:latin typeface="+mj-lt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1C1C1C"/>
                </a:solidFill>
                <a:latin typeface="+mj-lt"/>
                <a:ea typeface="Montserrat" panose="00000500000000000000"/>
                <a:cs typeface="Montserrat" panose="00000500000000000000"/>
                <a:sym typeface="Montserrat" panose="00000500000000000000"/>
              </a:rPr>
              <a:t>KARUTURI RISHITHA</a:t>
            </a:r>
            <a:endParaRPr lang="en-US" sz="3200" dirty="0">
              <a:solidFill>
                <a:srgbClr val="1C1C1C"/>
              </a:solidFill>
              <a:latin typeface="+mj-lt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1C1C1C"/>
                </a:solidFill>
                <a:latin typeface="+mj-lt"/>
                <a:ea typeface="Montserrat" panose="00000500000000000000"/>
                <a:cs typeface="Montserrat" panose="00000500000000000000"/>
                <a:sym typeface="Montserrat" panose="00000500000000000000"/>
              </a:rPr>
              <a:t>MAJJI HARI KRISHNA </a:t>
            </a:r>
            <a:endParaRPr lang="en-US" sz="3200" dirty="0">
              <a:solidFill>
                <a:srgbClr val="1C1C1C"/>
              </a:solidFill>
              <a:latin typeface="+mj-lt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199" y="1786485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MILESTONE 4</a:t>
            </a:r>
            <a:endParaRPr lang="en-IN" sz="3600" b="1" dirty="0"/>
          </a:p>
        </p:txBody>
      </p:sp>
      <p:pic>
        <p:nvPicPr>
          <p:cNvPr id="1026" name="Picture 2" descr="ಸರ್ಕಾರಿ ತಾಂತ್ರಿಕ ಮಹಾವಿದ್ಯಾಲಯ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3" y="505627"/>
            <a:ext cx="23812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5"/>
              </a:lnSpc>
            </a:pPr>
            <a:r>
              <a:rPr lang="en-US" sz="372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3725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1585652" y="266700"/>
            <a:ext cx="13018816" cy="1161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 b="1" dirty="0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Hand Landmarks and table </a:t>
            </a:r>
            <a:endParaRPr lang="en-US" sz="6000" b="1" dirty="0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11417"/>
            <a:ext cx="5562600" cy="7632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r="5475"/>
          <a:stretch>
            <a:fillRect/>
          </a:stretch>
        </p:blipFill>
        <p:spPr>
          <a:xfrm>
            <a:off x="11430002" y="4354151"/>
            <a:ext cx="5636157" cy="45848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91400" y="1873039"/>
            <a:ext cx="94107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REGRESSION CNN MODEL </a:t>
            </a:r>
            <a:r>
              <a:rPr lang="en-IN" sz="2400" dirty="0"/>
              <a:t>– Depth wise Separable model </a:t>
            </a:r>
            <a:br>
              <a:rPr lang="en-IN" sz="2400" dirty="0"/>
            </a:br>
            <a:r>
              <a:rPr lang="en-IN" sz="2400" dirty="0"/>
              <a:t>- Gives continuous value ( value of calculated parameter )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Mobile net Model : </a:t>
            </a: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It is a light weight CNN Model</a:t>
            </a: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It requires less memory and low computational power</a:t>
            </a: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It is Fast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07748" y="6105637"/>
            <a:ext cx="4882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INPUT :  </a:t>
            </a:r>
            <a:r>
              <a:rPr lang="en-IN" sz="2400" dirty="0"/>
              <a:t>Hand Image (RGB)</a:t>
            </a:r>
            <a:br>
              <a:rPr lang="en-IN" sz="2400" dirty="0"/>
            </a:br>
            <a:r>
              <a:rPr lang="en-IN" sz="2400" dirty="0"/>
              <a:t>- Convolutional Layers</a:t>
            </a:r>
            <a:br>
              <a:rPr lang="en-IN" sz="2400" dirty="0"/>
            </a:br>
            <a:r>
              <a:rPr lang="en-IN" sz="2400" dirty="0"/>
              <a:t>- Global average Pooling</a:t>
            </a:r>
            <a:br>
              <a:rPr lang="en-IN" sz="2400" dirty="0"/>
            </a:br>
            <a:r>
              <a:rPr lang="en-IN" sz="2400" dirty="0"/>
              <a:t>- Fully Connected Layers</a:t>
            </a:r>
            <a:br>
              <a:rPr lang="en-IN" sz="2400" dirty="0"/>
            </a:br>
            <a:r>
              <a:rPr lang="en-IN" sz="2400" dirty="0"/>
              <a:t>- Dense layers</a:t>
            </a:r>
            <a:br>
              <a:rPr lang="en-IN" sz="2400" dirty="0"/>
            </a:br>
            <a:r>
              <a:rPr lang="en-IN" sz="2400" b="1" dirty="0"/>
              <a:t>OUTPUT: </a:t>
            </a:r>
            <a:r>
              <a:rPr lang="en-IN" sz="2400" dirty="0"/>
              <a:t>Pinch Detection ( Yes/ No)  </a:t>
            </a:r>
            <a:endParaRPr lang="en-IN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4002791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6"/>
          <p:cNvSpPr txBox="1"/>
          <p:nvPr/>
        </p:nvSpPr>
        <p:spPr>
          <a:xfrm>
            <a:off x="1143000" y="571500"/>
            <a:ext cx="16002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en-GB" sz="6000" dirty="0"/>
              <a:t>Windows Core Audio (WASAPI)</a:t>
            </a:r>
            <a:endParaRPr lang="en-US" sz="6000" dirty="0">
              <a:solidFill>
                <a:srgbClr val="000000"/>
              </a:solidFill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2142604" y="2171700"/>
            <a:ext cx="12649200" cy="67468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GB" sz="3000" b="1" dirty="0">
                <a:cs typeface="Times New Roman" panose="02020603050405020304" charset="0"/>
              </a:rPr>
              <a:t>System-level Audio Management API in Windows</a:t>
            </a:r>
            <a:endParaRPr lang="en-US" altLang="en-GB" sz="3000" b="1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Windows Core Audio is the low-level engine that manages all audio devices.</a:t>
            </a:r>
            <a:endParaRPr lang="en-US" altLang="en-GB" sz="3000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Exposes interfaces like:</a:t>
            </a:r>
            <a:endParaRPr lang="en-US" altLang="en-GB" sz="3000" dirty="0">
              <a:cs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en-US" altLang="en-GB" sz="3000" dirty="0">
                <a:cs typeface="Times New Roman" panose="02020603050405020304" charset="0"/>
              </a:rPr>
              <a:t>IMMDeviceEnumerator </a:t>
            </a:r>
            <a:r>
              <a:rPr lang="en-US" altLang="en-US" sz="3000" dirty="0">
                <a:cs typeface="Times New Roman" panose="02020603050405020304" charset="0"/>
              </a:rPr>
              <a:t>→</a:t>
            </a:r>
            <a:r>
              <a:rPr lang="en-US" altLang="en-GB" sz="3000" dirty="0">
                <a:cs typeface="Times New Roman" panose="02020603050405020304" charset="0"/>
              </a:rPr>
              <a:t> Finds audio devices</a:t>
            </a:r>
            <a:endParaRPr lang="en-US" altLang="en-GB" sz="3000" dirty="0">
              <a:cs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en-US" altLang="en-GB" sz="3000" dirty="0">
                <a:cs typeface="Times New Roman" panose="02020603050405020304" charset="0"/>
              </a:rPr>
              <a:t>IAudioEndpointVolume </a:t>
            </a:r>
            <a:r>
              <a:rPr lang="en-US" altLang="en-US" sz="3000" dirty="0">
                <a:cs typeface="Times New Roman" panose="02020603050405020304" charset="0"/>
              </a:rPr>
              <a:t>→</a:t>
            </a:r>
            <a:r>
              <a:rPr lang="en-US" altLang="en-GB" sz="3000" dirty="0">
                <a:cs typeface="Times New Roman" panose="02020603050405020304" charset="0"/>
              </a:rPr>
              <a:t> Controls volume</a:t>
            </a:r>
            <a:endParaRPr lang="en-US" altLang="en-GB" sz="3000" dirty="0">
              <a:cs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en-US" altLang="en-GB" sz="3000" dirty="0">
                <a:cs typeface="Times New Roman" panose="02020603050405020304" charset="0"/>
              </a:rPr>
              <a:t>IAudioSessionManager </a:t>
            </a:r>
            <a:r>
              <a:rPr lang="en-US" altLang="en-US" sz="3000" dirty="0">
                <a:cs typeface="Times New Roman" panose="02020603050405020304" charset="0"/>
              </a:rPr>
              <a:t>→</a:t>
            </a:r>
            <a:r>
              <a:rPr lang="en-US" altLang="en-GB" sz="3000" dirty="0">
                <a:cs typeface="Times New Roman" panose="02020603050405020304" charset="0"/>
              </a:rPr>
              <a:t> Manages app-level audio</a:t>
            </a:r>
            <a:endParaRPr lang="en-US" altLang="en-GB" sz="3000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Allows control over:</a:t>
            </a:r>
            <a:endParaRPr lang="en-US" altLang="en-GB" sz="3000" dirty="0">
              <a:cs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GB" sz="3000" dirty="0">
                <a:cs typeface="Times New Roman" panose="02020603050405020304" charset="0"/>
              </a:rPr>
              <a:t>Microphone levels</a:t>
            </a:r>
            <a:endParaRPr lang="en-US" altLang="en-GB" sz="3000" dirty="0">
              <a:cs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GB" sz="3000" dirty="0">
                <a:cs typeface="Times New Roman" panose="02020603050405020304" charset="0"/>
              </a:rPr>
              <a:t>Speaker output</a:t>
            </a:r>
            <a:endParaRPr lang="en-US" altLang="en-GB" sz="3000" dirty="0">
              <a:cs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GB" sz="3000" dirty="0">
                <a:cs typeface="Times New Roman" panose="02020603050405020304" charset="0"/>
              </a:rPr>
              <a:t>Mute/unmute</a:t>
            </a:r>
            <a:endParaRPr lang="en-US" altLang="en-GB" sz="3000" dirty="0">
              <a:cs typeface="Times New Roman" panose="02020603050405020304" charset="0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GB" sz="3000" dirty="0">
                <a:cs typeface="Times New Roman" panose="02020603050405020304" charset="0"/>
              </a:rPr>
              <a:t>Audio routing</a:t>
            </a:r>
            <a:endParaRPr lang="en-US" altLang="en-GB" sz="3000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Pycaw uses this API internally to access device volume.</a:t>
            </a:r>
            <a:endParaRPr lang="en-US" altLang="en-GB" sz="3000" dirty="0"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 sz="2600" dirty="0"/>
          </a:p>
        </p:txBody>
      </p:sp>
      <p:sp>
        <p:nvSpPr>
          <p:cNvPr id="3" name="TextBox 6"/>
          <p:cNvSpPr txBox="1"/>
          <p:nvPr/>
        </p:nvSpPr>
        <p:spPr>
          <a:xfrm>
            <a:off x="1162878" y="345889"/>
            <a:ext cx="16002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en-GB" sz="6000" dirty="0"/>
              <a:t>COM (Component Object Model)</a:t>
            </a:r>
            <a:endParaRPr lang="en-US" sz="6000" dirty="0">
              <a:solidFill>
                <a:srgbClr val="000000"/>
              </a:solidFill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0" y="1802466"/>
            <a:ext cx="4953000" cy="806543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10800000">
            <a:off x="14016043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Content Placeholder 2"/>
          <p:cNvSpPr txBox="1"/>
          <p:nvPr/>
        </p:nvSpPr>
        <p:spPr>
          <a:xfrm>
            <a:off x="2053913" y="1638300"/>
            <a:ext cx="11962130" cy="76612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600" b="1" dirty="0">
                <a:cs typeface="Times New Roman" panose="02020603050405020304" charset="0"/>
              </a:rPr>
              <a:t>The technology Pycaw uses to talk to Windows APIs</a:t>
            </a:r>
            <a:endParaRPr lang="en-US" altLang="en-GB" sz="2600" b="1" dirty="0">
              <a:cs typeface="Times New Roman" panose="02020603050405020304" charset="0"/>
            </a:endParaRPr>
          </a:p>
          <a:p>
            <a:r>
              <a:rPr lang="en-US" altLang="en-GB" sz="2600" dirty="0">
                <a:cs typeface="Times New Roman" panose="02020603050405020304" charset="0"/>
              </a:rPr>
              <a:t>Microsoft’s object-based communication architecture.</a:t>
            </a:r>
            <a:endParaRPr lang="en-US" altLang="en-GB" sz="2600" dirty="0">
              <a:cs typeface="Times New Roman" panose="02020603050405020304" charset="0"/>
            </a:endParaRPr>
          </a:p>
          <a:p>
            <a:r>
              <a:rPr lang="en-US" altLang="en-GB" sz="2600" dirty="0">
                <a:cs typeface="Times New Roman" panose="02020603050405020304" charset="0"/>
              </a:rPr>
              <a:t>Windows Core Audio exposes all its features through COM interfaces.</a:t>
            </a:r>
            <a:endParaRPr lang="en-US" altLang="en-GB" sz="2600" dirty="0">
              <a:cs typeface="Times New Roman" panose="02020603050405020304" charset="0"/>
            </a:endParaRPr>
          </a:p>
          <a:p>
            <a:r>
              <a:rPr lang="en-US" altLang="en-GB" sz="2600" dirty="0">
                <a:cs typeface="Times New Roman" panose="02020603050405020304" charset="0"/>
              </a:rPr>
              <a:t>Pycaw </a:t>
            </a:r>
            <a:r>
              <a:rPr lang="en-US" altLang="en-US" sz="2600" dirty="0">
                <a:cs typeface="Times New Roman" panose="02020603050405020304" charset="0"/>
              </a:rPr>
              <a:t>→</a:t>
            </a:r>
            <a:r>
              <a:rPr lang="en-US" altLang="en-GB" sz="2600" dirty="0">
                <a:cs typeface="Times New Roman" panose="02020603050405020304" charset="0"/>
              </a:rPr>
              <a:t> Built on top of COM </a:t>
            </a:r>
            <a:r>
              <a:rPr lang="en-US" altLang="en-US" sz="2600" dirty="0">
                <a:cs typeface="Times New Roman" panose="02020603050405020304" charset="0"/>
              </a:rPr>
              <a:t>→</a:t>
            </a:r>
            <a:r>
              <a:rPr lang="en-US" altLang="en-GB" sz="2600" dirty="0">
                <a:cs typeface="Times New Roman" panose="02020603050405020304" charset="0"/>
              </a:rPr>
              <a:t> Gives us Python access to these devices.</a:t>
            </a:r>
            <a:endParaRPr lang="en-US" altLang="en-GB" sz="2600" dirty="0"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en-GB" sz="2600" dirty="0"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600" dirty="0">
                <a:cs typeface="Times New Roman" panose="02020603050405020304" charset="0"/>
              </a:rPr>
              <a:t>In </a:t>
            </a:r>
            <a:r>
              <a:rPr lang="en-GB" altLang="en-US" sz="2600" dirty="0">
                <a:cs typeface="Times New Roman" panose="02020603050405020304" charset="0"/>
              </a:rPr>
              <a:t>our</a:t>
            </a:r>
            <a:r>
              <a:rPr lang="en-US" altLang="en-GB" sz="2600" dirty="0">
                <a:cs typeface="Times New Roman" panose="02020603050405020304" charset="0"/>
              </a:rPr>
              <a:t> project:</a:t>
            </a:r>
            <a:endParaRPr lang="en-US" altLang="en-GB" sz="2600" dirty="0">
              <a:cs typeface="Times New Roman" panose="02020603050405020304" charset="0"/>
            </a:endParaRPr>
          </a:p>
          <a:p>
            <a:r>
              <a:rPr lang="en-US" altLang="en-GB" sz="2600" dirty="0">
                <a:cs typeface="Times New Roman" panose="02020603050405020304" charset="0"/>
              </a:rPr>
              <a:t>COM enables Python to call Windows audio functions</a:t>
            </a:r>
            <a:endParaRPr lang="en-US" altLang="en-GB" sz="2600" dirty="0">
              <a:cs typeface="Times New Roman" panose="02020603050405020304" charset="0"/>
            </a:endParaRPr>
          </a:p>
          <a:p>
            <a:r>
              <a:rPr lang="en-US" altLang="en-GB" sz="2600" dirty="0">
                <a:cs typeface="Times New Roman" panose="02020603050405020304" charset="0"/>
              </a:rPr>
              <a:t>Without COM, Python cannot modify mic/speaker volume</a:t>
            </a:r>
            <a:endParaRPr lang="en-US" altLang="en-GB" sz="2600" dirty="0"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600" b="1" dirty="0">
                <a:cs typeface="Times New Roman" panose="02020603050405020304" charset="0"/>
              </a:rPr>
              <a:t>Why Pycaw Uses COM</a:t>
            </a:r>
            <a:r>
              <a:rPr lang="en-GB" altLang="en-US" sz="2600" b="1" dirty="0">
                <a:cs typeface="Times New Roman" panose="02020603050405020304" charset="0"/>
              </a:rPr>
              <a:t>?</a:t>
            </a:r>
            <a:endParaRPr lang="en-US" altLang="en-GB" sz="2600" b="1" dirty="0">
              <a:cs typeface="Times New Roman" panose="02020603050405020304" charset="0"/>
            </a:endParaRPr>
          </a:p>
          <a:p>
            <a:r>
              <a:rPr lang="en-US" altLang="en-GB" sz="2600" dirty="0">
                <a:cs typeface="Times New Roman" panose="02020603050405020304" charset="0"/>
              </a:rPr>
              <a:t>COM = Windows’ official way to expose system-level components</a:t>
            </a:r>
            <a:endParaRPr lang="en-US" altLang="en-GB" sz="2600" dirty="0">
              <a:cs typeface="Times New Roman" panose="02020603050405020304" charset="0"/>
            </a:endParaRPr>
          </a:p>
          <a:p>
            <a:r>
              <a:rPr lang="en-US" altLang="en-GB" sz="2600" dirty="0">
                <a:cs typeface="Times New Roman" panose="02020603050405020304" charset="0"/>
              </a:rPr>
              <a:t>Pycaw wraps these COM objects so Python can use them easily</a:t>
            </a:r>
            <a:endParaRPr lang="en-US" altLang="en-GB" sz="2600" dirty="0">
              <a:cs typeface="Times New Roman" panose="02020603050405020304" charset="0"/>
            </a:endParaRPr>
          </a:p>
          <a:p>
            <a:r>
              <a:rPr lang="en-US" altLang="en-GB" sz="2600" dirty="0">
                <a:cs typeface="Times New Roman" panose="02020603050405020304" charset="0"/>
              </a:rPr>
              <a:t>E</a:t>
            </a:r>
            <a:r>
              <a:rPr lang="en-GB" altLang="en-US" sz="2600" dirty="0">
                <a:cs typeface="Times New Roman" panose="02020603050405020304" charset="0"/>
              </a:rPr>
              <a:t>x</a:t>
            </a:r>
            <a:r>
              <a:rPr lang="en-US" altLang="en-GB" sz="2600" dirty="0">
                <a:cs typeface="Times New Roman" panose="02020603050405020304" charset="0"/>
              </a:rPr>
              <a:t>ample:</a:t>
            </a:r>
            <a:endParaRPr lang="en-US" altLang="en-GB" sz="2600" dirty="0"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600" b="1" dirty="0">
                <a:cs typeface="Times New Roman" panose="02020603050405020304" charset="0"/>
              </a:rPr>
              <a:t>devices = AudioUtilities.GetSpeakers()</a:t>
            </a:r>
            <a:endParaRPr lang="en-US" altLang="en-GB" sz="2600" b="1" dirty="0"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altLang="en-US" sz="2600" b="1" dirty="0" err="1">
                <a:cs typeface="Times New Roman" panose="02020603050405020304" charset="0"/>
              </a:rPr>
              <a:t>i</a:t>
            </a:r>
            <a:r>
              <a:rPr lang="en-US" altLang="en-GB" sz="2600" b="1" dirty="0">
                <a:cs typeface="Times New Roman" panose="02020603050405020304" charset="0"/>
              </a:rPr>
              <a:t>nterface = devices.Activate(...)</a:t>
            </a:r>
            <a:endParaRPr lang="en-US" altLang="en-GB" sz="2600" b="1" dirty="0"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600" b="1" dirty="0">
                <a:cs typeface="Times New Roman" panose="02020603050405020304" charset="0"/>
              </a:rPr>
              <a:t>volume = cast(interface, POINTER(IAudioEndpointVolume)</a:t>
            </a:r>
            <a:endParaRPr lang="en-US" altLang="en-GB" sz="2600" b="1" dirty="0">
              <a:cs typeface="Times New Roman" panose="02020603050405020304" charset="0"/>
            </a:endParaRPr>
          </a:p>
          <a:p>
            <a:r>
              <a:rPr lang="en-US" altLang="en-GB" sz="2600" dirty="0">
                <a:cs typeface="Times New Roman" panose="02020603050405020304" charset="0"/>
              </a:rPr>
              <a:t>Activate() is actually a COM call internally</a:t>
            </a:r>
            <a:endParaRPr lang="en-US" altLang="en-GB" sz="2600" dirty="0"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4002791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6"/>
          <p:cNvSpPr txBox="1"/>
          <p:nvPr/>
        </p:nvSpPr>
        <p:spPr>
          <a:xfrm>
            <a:off x="1143000" y="571500"/>
            <a:ext cx="16002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en-GB" sz="6000" dirty="0"/>
              <a:t>Threading &amp; Multithreading</a:t>
            </a:r>
            <a:endParaRPr lang="en-US" sz="6000" dirty="0">
              <a:solidFill>
                <a:srgbClr val="000000"/>
              </a:solidFill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2209800" y="2066330"/>
            <a:ext cx="14935200" cy="74326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GB" sz="3000" b="1" dirty="0">
                <a:cs typeface="Times New Roman" panose="02020603050405020304" charset="0"/>
              </a:rPr>
              <a:t>Threading</a:t>
            </a:r>
            <a:endParaRPr lang="en-US" altLang="en-GB" sz="3000" b="1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Runs a separate lightweight task parallel to the main script.</a:t>
            </a:r>
            <a:endParaRPr lang="en-US" altLang="en-GB" sz="3000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Useful so volume updates do not freeze the webcam feed.</a:t>
            </a:r>
            <a:endParaRPr lang="en-US" altLang="en-GB" sz="3000" dirty="0"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3000" b="1" dirty="0">
                <a:cs typeface="Times New Roman" panose="02020603050405020304" charset="0"/>
              </a:rPr>
              <a:t>Multithreading</a:t>
            </a:r>
            <a:endParaRPr lang="en-US" altLang="en-GB" sz="3000" b="1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Multiple threads run concurrently:</a:t>
            </a:r>
            <a:endParaRPr lang="en-US" altLang="en-GB" sz="3000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Thread 1 </a:t>
            </a:r>
            <a:r>
              <a:rPr lang="en-US" altLang="en-US" sz="3000" dirty="0">
                <a:cs typeface="Times New Roman" panose="02020603050405020304" charset="0"/>
              </a:rPr>
              <a:t>→</a:t>
            </a:r>
            <a:r>
              <a:rPr lang="en-US" altLang="en-GB" sz="3000" dirty="0">
                <a:cs typeface="Times New Roman" panose="02020603050405020304" charset="0"/>
              </a:rPr>
              <a:t> Webcam + MediaPipe</a:t>
            </a:r>
            <a:endParaRPr lang="en-US" altLang="en-GB" sz="3000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Thread 2 </a:t>
            </a:r>
            <a:r>
              <a:rPr lang="en-US" altLang="en-US" sz="3000" dirty="0">
                <a:cs typeface="Times New Roman" panose="02020603050405020304" charset="0"/>
              </a:rPr>
              <a:t>→</a:t>
            </a:r>
            <a:r>
              <a:rPr lang="en-US" altLang="en-GB" sz="3000" dirty="0">
                <a:cs typeface="Times New Roman" panose="02020603050405020304" charset="0"/>
              </a:rPr>
              <a:t> Volume setting via Pycaw</a:t>
            </a:r>
            <a:endParaRPr lang="en-US" altLang="en-GB" sz="3000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Thread 3 </a:t>
            </a:r>
            <a:r>
              <a:rPr lang="en-US" altLang="en-US" sz="3000" dirty="0">
                <a:cs typeface="Times New Roman" panose="02020603050405020304" charset="0"/>
              </a:rPr>
              <a:t>→</a:t>
            </a:r>
            <a:r>
              <a:rPr lang="en-US" altLang="en-GB" sz="3000" dirty="0">
                <a:cs typeface="Times New Roman" panose="02020603050405020304" charset="0"/>
              </a:rPr>
              <a:t> FPS / UI updates (optional)</a:t>
            </a:r>
            <a:endParaRPr lang="en-US" altLang="en-GB" sz="3000" dirty="0"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3000" b="1" dirty="0">
                <a:cs typeface="Times New Roman" panose="02020603050405020304" charset="0"/>
              </a:rPr>
              <a:t>Benefits in our project:</a:t>
            </a:r>
            <a:endParaRPr lang="en-US" altLang="en-GB" sz="3000" b="1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Smooth, uninterrupted hand tracking</a:t>
            </a:r>
            <a:endParaRPr lang="en-US" altLang="en-GB" sz="3000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Volume control happens instantly</a:t>
            </a:r>
            <a:endParaRPr lang="en-US" altLang="en-GB" sz="3000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No lag in video feed</a:t>
            </a:r>
            <a:endParaRPr lang="en-US" altLang="en-GB" sz="3000" dirty="0">
              <a:cs typeface="Times New Roman" panose="02020603050405020304" charset="0"/>
            </a:endParaRPr>
          </a:p>
          <a:p>
            <a:r>
              <a:rPr lang="en-US" altLang="en-GB" sz="3000" dirty="0">
                <a:cs typeface="Times New Roman" panose="02020603050405020304" charset="0"/>
              </a:rPr>
              <a:t>Better user experience</a:t>
            </a:r>
            <a:endParaRPr lang="en-US" altLang="en-GB" sz="3000" dirty="0"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4002791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6"/>
          <p:cNvSpPr txBox="1"/>
          <p:nvPr/>
        </p:nvSpPr>
        <p:spPr>
          <a:xfrm>
            <a:off x="1143000" y="571500"/>
            <a:ext cx="16002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ym typeface="+mn-ea"/>
              </a:rPr>
              <a:t>Functions - Finger Count Mic-Volume Control</a:t>
            </a:r>
            <a:endParaRPr lang="en-US" sz="6000" dirty="0">
              <a:solidFill>
                <a:srgbClr val="000000"/>
              </a:solidFill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171700"/>
            <a:ext cx="11887200" cy="750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ct val="60000"/>
              </a:spcAft>
            </a:pPr>
            <a:r>
              <a:rPr lang="en-IN" sz="2800" b="1" dirty="0"/>
              <a:t>toggle_camera_state()</a:t>
            </a:r>
            <a:endParaRPr lang="en-IN" sz="2800" b="1" dirty="0"/>
          </a:p>
          <a:p>
            <a:pPr lvl="1">
              <a:buFont typeface="Arial" panose="020B0604020202020204"/>
              <a:buChar char="•"/>
            </a:pPr>
            <a:r>
              <a:rPr lang="en-IN" sz="2800" dirty="0"/>
              <a:t>Switches Streamlit’s run camera variable between ON/OFF.</a:t>
            </a:r>
            <a:endParaRPr lang="en-IN" sz="2800" dirty="0"/>
          </a:p>
          <a:p>
            <a:pPr lvl="1">
              <a:buFont typeface="Arial" panose="020B0604020202020204"/>
              <a:buChar char="•"/>
            </a:pPr>
            <a:r>
              <a:rPr lang="en-IN" sz="2800" dirty="0"/>
              <a:t>Controls webcam activation and updates UI button text.</a:t>
            </a:r>
            <a:endParaRPr lang="en-IN" sz="2800" dirty="0"/>
          </a:p>
          <a:p>
            <a:pPr lvl="1">
              <a:buFont typeface="Arial" panose="020B0604020202020204"/>
              <a:buChar char="•"/>
            </a:pPr>
            <a:r>
              <a:rPr lang="en-IN" sz="2800" dirty="0"/>
              <a:t>Helps manage the main video-processing loop.</a:t>
            </a:r>
            <a:endParaRPr lang="en-IN" sz="2800" dirty="0"/>
          </a:p>
          <a:p>
            <a:endParaRPr lang="en-IN" sz="2800" dirty="0"/>
          </a:p>
          <a:p>
            <a:pPr>
              <a:spcAft>
                <a:spcPct val="60000"/>
              </a:spcAft>
            </a:pPr>
            <a:r>
              <a:rPr lang="en-IN" sz="2800" b="1" dirty="0"/>
              <a:t>Frame Capture &amp; Preprocessing</a:t>
            </a:r>
            <a:endParaRPr lang="en-IN" sz="2800" b="1" dirty="0"/>
          </a:p>
          <a:p>
            <a:pPr lvl="1">
              <a:buFont typeface="Arial" panose="020B0604020202020204"/>
              <a:buChar char="•"/>
            </a:pPr>
            <a:r>
              <a:rPr lang="en-IN" sz="2800" dirty="0"/>
              <a:t>Reads frame from webcam and flips it for mirror-view.</a:t>
            </a:r>
            <a:endParaRPr lang="en-IN" sz="2800" dirty="0"/>
          </a:p>
          <a:p>
            <a:pPr lvl="1">
              <a:buFont typeface="Arial" panose="020B0604020202020204"/>
              <a:buChar char="•"/>
            </a:pPr>
            <a:r>
              <a:rPr lang="en-IN" sz="2800" dirty="0"/>
              <a:t>Converts BGR → RGB for MediaPipe compatibility.</a:t>
            </a:r>
            <a:endParaRPr lang="en-IN" sz="2800" dirty="0"/>
          </a:p>
          <a:p>
            <a:pPr lvl="1">
              <a:buFont typeface="Arial" panose="020B0604020202020204"/>
              <a:buChar char="•"/>
            </a:pPr>
            <a:r>
              <a:rPr lang="en-IN" sz="2800" dirty="0"/>
              <a:t>Provides cleaned input for hand detection.</a:t>
            </a:r>
            <a:endParaRPr lang="en-IN" sz="2800" dirty="0"/>
          </a:p>
          <a:p>
            <a:pPr>
              <a:buFont typeface="Arial" panose="020B0604020202020204"/>
              <a:buChar char="•"/>
            </a:pPr>
            <a:endParaRPr lang="en-IN" sz="2800" dirty="0"/>
          </a:p>
          <a:p>
            <a:r>
              <a:rPr lang="en-US" altLang="en-GB" sz="2800" b="1" dirty="0">
                <a:cs typeface="Times New Roman" panose="02020603050405020304" charset="0"/>
              </a:rPr>
              <a:t>load_mediapipe()</a:t>
            </a:r>
            <a:endParaRPr lang="en-US" altLang="en-GB" sz="2800" b="1" dirty="0">
              <a:cs typeface="Times New Roman" panose="02020603050405020304" charset="0"/>
            </a:endParaRPr>
          </a:p>
          <a:p>
            <a:endParaRPr lang="en-US" altLang="en-GB" sz="2800" b="1" dirty="0"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GB" sz="2800" dirty="0">
                <a:cs typeface="Times New Roman" panose="02020603050405020304" charset="0"/>
              </a:rPr>
              <a:t>Loads MediaPipe Hands model with real-time tracking settings.</a:t>
            </a:r>
            <a:endParaRPr lang="en-US" altLang="en-GB" sz="2800" dirty="0"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GB" sz="2800" dirty="0">
                <a:cs typeface="Times New Roman" panose="02020603050405020304" charset="0"/>
              </a:rPr>
              <a:t>Returns the hand detector and drawing utility.</a:t>
            </a:r>
            <a:endParaRPr lang="en-US" altLang="en-GB" sz="2800" dirty="0"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GB" sz="2800" dirty="0">
                <a:cs typeface="Times New Roman" panose="02020603050405020304" charset="0"/>
              </a:rPr>
              <a:t>Cached for performance using st.cache_resource.</a:t>
            </a:r>
            <a:endParaRPr lang="en-US" altLang="en-GB" sz="2800" dirty="0">
              <a:cs typeface="Times New Roman" panose="02020603050405020304" charset="0"/>
            </a:endParaRP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4002791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 Box 2"/>
          <p:cNvSpPr txBox="1"/>
          <p:nvPr/>
        </p:nvSpPr>
        <p:spPr>
          <a:xfrm>
            <a:off x="1371600" y="1943100"/>
            <a:ext cx="12280900" cy="7351713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60000"/>
              </a:spcAft>
            </a:pPr>
            <a:r>
              <a:rPr sz="2800" b="1" dirty="0"/>
              <a:t>Drawing Landmarks</a:t>
            </a:r>
            <a:endParaRPr sz="2800" b="1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Renders hand skeleton and landmarks using OpenCV.</a:t>
            </a:r>
            <a:endParaRPr sz="2800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Helps verify correct detection visually.</a:t>
            </a:r>
            <a:endParaRPr sz="2800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Useful for debugging hand positions.</a:t>
            </a:r>
            <a:endParaRPr lang="en-IN" sz="2800" dirty="0"/>
          </a:p>
          <a:p>
            <a:endParaRPr sz="2800" dirty="0"/>
          </a:p>
          <a:p>
            <a:pPr>
              <a:spcAft>
                <a:spcPct val="60000"/>
              </a:spcAft>
            </a:pPr>
            <a:r>
              <a:rPr sz="2800" b="1" dirty="0"/>
              <a:t>Finger Counting Logic</a:t>
            </a:r>
            <a:endParaRPr sz="2800" b="1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Calculates distance ratios between fingertip and wrist.</a:t>
            </a:r>
            <a:endParaRPr sz="2800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Determines whether each finger is OPEN or CLOSED.</a:t>
            </a:r>
            <a:endParaRPr sz="2800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Includes special handling for thumb orientation.</a:t>
            </a:r>
            <a:endParaRPr lang="en-IN" sz="2800" dirty="0"/>
          </a:p>
          <a:p>
            <a:endParaRPr sz="2800" dirty="0"/>
          </a:p>
          <a:p>
            <a:pPr>
              <a:spcAft>
                <a:spcPct val="60000"/>
              </a:spcAft>
            </a:pPr>
            <a:r>
              <a:rPr sz="2800" b="1" dirty="0"/>
              <a:t>Volume Mapping &amp; Control</a:t>
            </a:r>
            <a:endParaRPr sz="2800" b="1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Converts finger count (0–5) into volume levels (0–100%).</a:t>
            </a:r>
            <a:endParaRPr sz="2800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0 fingers → MUTE | 5 fingers → Full Volume.</a:t>
            </a:r>
            <a:endParaRPr sz="2800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Uses Pycaw COM interface to set volume smoothly.</a:t>
            </a:r>
            <a:endParaRPr sz="2800" dirty="0"/>
          </a:p>
        </p:txBody>
      </p:sp>
      <p:sp>
        <p:nvSpPr>
          <p:cNvPr id="5" name="TextBox 6"/>
          <p:cNvSpPr txBox="1"/>
          <p:nvPr/>
        </p:nvSpPr>
        <p:spPr>
          <a:xfrm>
            <a:off x="1143000" y="571500"/>
            <a:ext cx="16002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ym typeface="+mn-ea"/>
              </a:rPr>
              <a:t>Functions - Finger Count Mic-Volume Control</a:t>
            </a:r>
            <a:endParaRPr lang="en-US" sz="6000" dirty="0">
              <a:solidFill>
                <a:srgbClr val="000000"/>
              </a:solidFill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pic>
        <p:nvPicPr>
          <p:cNvPr id="4098" name="Picture 2" descr="A diagram showing the 21 MediaPipe hand landmarks. | Download Scientific 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59"/>
          <a:stretch>
            <a:fillRect/>
          </a:stretch>
        </p:blipFill>
        <p:spPr bwMode="auto">
          <a:xfrm>
            <a:off x="10782666" y="2324100"/>
            <a:ext cx="595716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1201400" y="5524500"/>
            <a:ext cx="2590800" cy="2590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2725400" y="3162300"/>
            <a:ext cx="1066800" cy="4876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3792200" y="2705100"/>
            <a:ext cx="279034" cy="5334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3792200" y="3314700"/>
            <a:ext cx="1942734" cy="4724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792200" y="4305300"/>
            <a:ext cx="2514600" cy="381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3792200" y="5424767"/>
            <a:ext cx="210591" cy="269053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4002791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828800" y="734420"/>
            <a:ext cx="13126278" cy="6604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GB" b="1" dirty="0">
                <a:cs typeface="Times New Roman" panose="02020603050405020304" charset="0"/>
              </a:rPr>
              <a:t>get_mic_interface()</a:t>
            </a:r>
            <a:endParaRPr lang="en-US" altLang="en-GB" b="1" dirty="0">
              <a:cs typeface="Times New Roman" panose="02020603050405020304" charset="0"/>
            </a:endParaRPr>
          </a:p>
          <a:p>
            <a:pPr lvl="1"/>
            <a:r>
              <a:rPr lang="en-US" altLang="en-GB" sz="2800" dirty="0">
                <a:cs typeface="Times New Roman" panose="02020603050405020304" charset="0"/>
              </a:rPr>
              <a:t>Initializes Windows Core Audio through COM.</a:t>
            </a:r>
            <a:endParaRPr lang="en-US" altLang="en-GB" sz="2800" dirty="0">
              <a:cs typeface="Times New Roman" panose="02020603050405020304" charset="0"/>
            </a:endParaRPr>
          </a:p>
          <a:p>
            <a:pPr lvl="1"/>
            <a:r>
              <a:rPr lang="en-US" altLang="en-GB" sz="2800" dirty="0">
                <a:cs typeface="Times New Roman" panose="02020603050405020304" charset="0"/>
              </a:rPr>
              <a:t>Retrieves microphone endpoint and returns IAudioEndpointVolume.</a:t>
            </a:r>
            <a:endParaRPr lang="en-US" altLang="en-GB" sz="2800" dirty="0">
              <a:cs typeface="Times New Roman" panose="02020603050405020304" charset="0"/>
            </a:endParaRPr>
          </a:p>
          <a:p>
            <a:pPr lvl="1"/>
            <a:r>
              <a:rPr lang="en-US" altLang="en-GB" sz="2800" dirty="0">
                <a:cs typeface="Times New Roman" panose="02020603050405020304" charset="0"/>
              </a:rPr>
              <a:t>Fails safely by returning None if initialization errors occur.</a:t>
            </a:r>
            <a:endParaRPr lang="en-US" altLang="en-GB" sz="2800" dirty="0">
              <a:cs typeface="Times New Roman" panose="02020603050405020304" charset="0"/>
            </a:endParaRPr>
          </a:p>
          <a:p>
            <a:pPr marL="457200" lvl="1" indent="0">
              <a:buNone/>
            </a:pPr>
            <a:endParaRPr lang="en-US" altLang="en-GB" sz="2800" dirty="0"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GB" b="1" dirty="0">
                <a:cs typeface="Times New Roman" panose="02020603050405020304" charset="0"/>
              </a:rPr>
              <a:t>manual_change(change)</a:t>
            </a:r>
            <a:endParaRPr lang="en-US" altLang="en-GB" b="1" dirty="0">
              <a:cs typeface="Times New Roman" panose="02020603050405020304" charset="0"/>
            </a:endParaRPr>
          </a:p>
          <a:p>
            <a:pPr lvl="1"/>
            <a:r>
              <a:rPr lang="en-US" altLang="en-GB" sz="2800" dirty="0">
                <a:cs typeface="Times New Roman" panose="02020603050405020304" charset="0"/>
              </a:rPr>
              <a:t>Adjusts microphone volume manually through the sidebar.</a:t>
            </a:r>
            <a:endParaRPr lang="en-US" altLang="en-GB" sz="2800" dirty="0">
              <a:cs typeface="Times New Roman" panose="02020603050405020304" charset="0"/>
            </a:endParaRPr>
          </a:p>
          <a:p>
            <a:pPr lvl="1"/>
            <a:r>
              <a:rPr lang="en-US" altLang="en-GB" sz="2800" dirty="0">
                <a:cs typeface="Times New Roman" panose="02020603050405020304" charset="0"/>
              </a:rPr>
              <a:t>Ensures volume remains within the valid 0.0–1.0 range.</a:t>
            </a:r>
            <a:endParaRPr lang="en-US" altLang="en-GB" sz="2800" dirty="0">
              <a:cs typeface="Times New Roman" panose="02020603050405020304" charset="0"/>
            </a:endParaRPr>
          </a:p>
          <a:p>
            <a:pPr lvl="1"/>
            <a:r>
              <a:rPr lang="en-US" altLang="en-GB" sz="2800" dirty="0">
                <a:cs typeface="Times New Roman" panose="02020603050405020304" charset="0"/>
              </a:rPr>
              <a:t>Uses Pycaw interface to apply the volume change.</a:t>
            </a:r>
            <a:endParaRPr lang="en-US" altLang="en-GB" sz="2800" dirty="0">
              <a:cs typeface="Times New Roman" panose="02020603050405020304" charset="0"/>
            </a:endParaRPr>
          </a:p>
        </p:txBody>
      </p:sp>
      <p:sp>
        <p:nvSpPr>
          <p:cNvPr id="5" name="Text Box 1"/>
          <p:cNvSpPr txBox="1"/>
          <p:nvPr/>
        </p:nvSpPr>
        <p:spPr>
          <a:xfrm>
            <a:off x="1805609" y="5143500"/>
            <a:ext cx="9481820" cy="567880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60000"/>
              </a:spcAft>
            </a:pPr>
            <a:r>
              <a:rPr sz="2800" b="1" dirty="0"/>
              <a:t>Streamlit Metrics Update</a:t>
            </a:r>
            <a:endParaRPr sz="2800" b="1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Displays real-time microphone volume and finger count.</a:t>
            </a:r>
            <a:endParaRPr sz="2800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Shows mute/active status messages.</a:t>
            </a:r>
            <a:endParaRPr sz="2800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Provides a clean dashboard experience.</a:t>
            </a:r>
            <a:endParaRPr lang="en-IN" sz="2800" dirty="0"/>
          </a:p>
          <a:p>
            <a:endParaRPr sz="2800" dirty="0"/>
          </a:p>
          <a:p>
            <a:pPr>
              <a:spcAft>
                <a:spcPct val="60000"/>
              </a:spcAft>
            </a:pPr>
            <a:r>
              <a:rPr sz="2800" b="1" dirty="0"/>
              <a:t>Cleanup</a:t>
            </a:r>
            <a:endParaRPr lang="en-US" sz="2800" b="1" dirty="0"/>
          </a:p>
          <a:p>
            <a:pPr lvl="1">
              <a:buFont typeface="Arial" panose="020B0604020202020204"/>
              <a:buChar char="•"/>
            </a:pPr>
            <a:r>
              <a:rPr lang="en-US" sz="2800" dirty="0"/>
              <a:t>Releases webcam and closes OpenCV windows safely.</a:t>
            </a:r>
            <a:endParaRPr sz="2800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Prevents camera lock issues in future runs.</a:t>
            </a:r>
            <a:endParaRPr sz="2800" dirty="0"/>
          </a:p>
          <a:p>
            <a:pPr lvl="1">
              <a:buFont typeface="Arial" panose="020B0604020202020204"/>
              <a:buChar char="•"/>
            </a:pPr>
            <a:r>
              <a:rPr sz="2800" dirty="0"/>
              <a:t>Ensures clean application shutdown.</a:t>
            </a:r>
            <a:endParaRPr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4002791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6"/>
          <p:cNvSpPr txBox="1"/>
          <p:nvPr/>
        </p:nvSpPr>
        <p:spPr>
          <a:xfrm>
            <a:off x="1219200" y="190500"/>
            <a:ext cx="16002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User Interface ( Streamlit )</a:t>
            </a:r>
            <a:endParaRPr lang="en-US" sz="6000" dirty="0">
              <a:solidFill>
                <a:srgbClr val="000000"/>
              </a:solidFill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7658100"/>
            <a:ext cx="17526000" cy="2239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Web UI	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Converts Python scripts into a web app, replacing basic OpenCV windows with a browser-based interface.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Control	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Uses buttons and toggles to dynamically control camera and features without restarting.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Live Dashboard	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Displays real-time data with clean metrics and live-updating line charts.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Management: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Remembers app settings (like camera on/off) across updates for a smooth user experience.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screenshot of a computer&#10;&#10;AI-generated content may be incorrect."/>
          <p:cNvPicPr>
            <a:picLocks noChangeAspect="1"/>
          </p:cNvPicPr>
          <p:nvPr/>
        </p:nvPicPr>
        <p:blipFill>
          <a:blip r:embed="rId2"/>
          <a:srcRect t="6339"/>
          <a:stretch>
            <a:fillRect/>
          </a:stretch>
        </p:blipFill>
        <p:spPr>
          <a:xfrm>
            <a:off x="1740580" y="1195410"/>
            <a:ext cx="14404815" cy="63811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85209" y="3830090"/>
            <a:ext cx="8904804" cy="174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THANK YOU</a:t>
            </a:r>
            <a:endParaRPr lang="en-US" sz="12000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3" name="Freeform 3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fosys Springboard - Apps on Google Play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800" y="144517"/>
            <a:ext cx="1732165" cy="1732165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>
            <a:off x="0" y="-1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5"/>
              </a:lnSpc>
            </a:pPr>
            <a:r>
              <a:rPr lang="en-US" sz="372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3</a:t>
            </a:r>
            <a:endParaRPr lang="en-US" sz="3725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09474" y="2597649"/>
            <a:ext cx="14459467" cy="667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u="sng" dirty="0"/>
              <a:t>Integrating Finger Count Gesture with System-level Microphone Volume control</a:t>
            </a:r>
            <a:endParaRPr lang="en-US" sz="3200" b="1" u="sng" dirty="0"/>
          </a:p>
          <a:p>
            <a:endParaRPr lang="en-US" sz="32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Implement a Finger-count based Volume control ( 0 – 5 fingers </a:t>
            </a:r>
            <a:r>
              <a:rPr lang="en-US" sz="3200" dirty="0">
                <a:sym typeface="Wingdings" panose="05000000000000000000" pitchFamily="2" charset="2"/>
              </a:rPr>
              <a:t> 0 – 100% ).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Volume control will be executed using Pycaw or equivalent libraries (PyAutoGUI) with smooth transitions.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Output :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	Real-time webcam input feed with microphone volume control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	Hand landmarks overlayed on the video stream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	Smooth volume transition will be implemented to enhance the user experience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	Users will able to use the application without any additional hardware beyond a standard webcam.</a:t>
            </a:r>
            <a:endParaRPr lang="en-US" sz="3200" dirty="0"/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2E71E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just">
              <a:lnSpc>
                <a:spcPts val="2555"/>
              </a:lnSpc>
              <a:spcBef>
                <a:spcPct val="0"/>
              </a:spcBef>
            </a:pPr>
            <a:endParaRPr lang="en-US" sz="2400" dirty="0">
              <a:solidFill>
                <a:srgbClr val="2E71E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1028700"/>
            <a:ext cx="10820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PROBLEM STATEMENT</a:t>
            </a:r>
            <a:endParaRPr lang="en-US" sz="66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142604" y="635960"/>
            <a:ext cx="13018816" cy="1174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 b="1" dirty="0">
                <a:solidFill>
                  <a:srgbClr val="000000"/>
                </a:solidFill>
                <a:latin typeface="Arial Black" panose="020B0A04020102020204" pitchFamily="34" charset="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Modules &amp; Technologies used</a:t>
            </a:r>
            <a:endParaRPr lang="en-US" sz="6000" b="1" dirty="0">
              <a:solidFill>
                <a:srgbClr val="000000"/>
              </a:solidFill>
              <a:latin typeface="Arial Black" panose="020B0A04020102020204" pitchFamily="34" charset="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60873" y="2919590"/>
            <a:ext cx="13636327" cy="534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240"/>
              </a:lnSpc>
              <a:spcBef>
                <a:spcPct val="0"/>
              </a:spcBef>
              <a:buAutoNum type="arabicPeriod"/>
            </a:pPr>
            <a:r>
              <a:rPr lang="en-US" sz="3200" b="1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OpenCV</a:t>
            </a:r>
            <a:r>
              <a:rPr lang="en-US" sz="3200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 – Webcam video capture and processing</a:t>
            </a:r>
            <a:endParaRPr lang="en-US" sz="3200" dirty="0">
              <a:solidFill>
                <a:srgbClr val="000000"/>
              </a:solidFill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240"/>
              </a:lnSpc>
              <a:spcBef>
                <a:spcPct val="0"/>
              </a:spcBef>
              <a:buAutoNum type="arabicPeriod"/>
            </a:pPr>
            <a:endParaRPr lang="en-US" sz="3200" dirty="0">
              <a:solidFill>
                <a:srgbClr val="000000"/>
              </a:solidFill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240"/>
              </a:lnSpc>
              <a:spcBef>
                <a:spcPct val="0"/>
              </a:spcBef>
              <a:buAutoNum type="arabicPeriod"/>
            </a:pPr>
            <a:r>
              <a:rPr lang="en-US" sz="3200" b="1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Media pipe </a:t>
            </a:r>
            <a:r>
              <a:rPr lang="en-US" sz="3200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– Hand tracking and Gesture Detection</a:t>
            </a:r>
            <a:endParaRPr lang="en-US" sz="3200" dirty="0">
              <a:solidFill>
                <a:srgbClr val="000000"/>
              </a:solidFill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240"/>
              </a:lnSpc>
              <a:spcBef>
                <a:spcPct val="0"/>
              </a:spcBef>
              <a:buAutoNum type="arabicPeriod"/>
            </a:pPr>
            <a:endParaRPr lang="en-US" sz="3200" dirty="0">
              <a:solidFill>
                <a:srgbClr val="000000"/>
              </a:solidFill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240"/>
              </a:lnSpc>
              <a:spcBef>
                <a:spcPct val="0"/>
              </a:spcBef>
              <a:buAutoNum type="arabicPeriod"/>
            </a:pPr>
            <a:r>
              <a:rPr lang="en-US" sz="3200" b="1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Pycaw </a:t>
            </a:r>
            <a:r>
              <a:rPr lang="en-US" sz="3200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– Manages/Controls windows system volume through Core Audio APIs</a:t>
            </a:r>
            <a:endParaRPr lang="en-US" sz="3200" dirty="0">
              <a:solidFill>
                <a:srgbClr val="000000"/>
              </a:solidFill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240"/>
              </a:lnSpc>
              <a:spcBef>
                <a:spcPct val="0"/>
              </a:spcBef>
              <a:buAutoNum type="arabicPeriod"/>
            </a:pPr>
            <a:endParaRPr lang="en-US" sz="3200" dirty="0">
              <a:solidFill>
                <a:srgbClr val="000000"/>
              </a:solidFill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240"/>
              </a:lnSpc>
              <a:spcBef>
                <a:spcPct val="0"/>
              </a:spcBef>
              <a:buAutoNum type="arabicPeriod"/>
            </a:pPr>
            <a:r>
              <a:rPr lang="en-US" sz="3200" b="1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COM interfaces </a:t>
            </a:r>
            <a:r>
              <a:rPr lang="en-US" sz="3200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– (COM initialization + COM Object activation) Manages Audio endpoints</a:t>
            </a:r>
            <a:endParaRPr lang="en-US" sz="3200" dirty="0">
              <a:solidFill>
                <a:srgbClr val="000000"/>
              </a:solidFill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240"/>
              </a:lnSpc>
              <a:spcBef>
                <a:spcPct val="0"/>
              </a:spcBef>
              <a:buAutoNum type="arabicPeriod"/>
            </a:pPr>
            <a:endParaRPr lang="en-US" sz="3200" dirty="0">
              <a:solidFill>
                <a:srgbClr val="000000"/>
              </a:solidFill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240"/>
              </a:lnSpc>
              <a:spcBef>
                <a:spcPct val="0"/>
              </a:spcBef>
              <a:buAutoNum type="arabicPeriod"/>
            </a:pPr>
            <a:r>
              <a:rPr lang="en-US" sz="3200" b="1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Keyboard </a:t>
            </a:r>
            <a:r>
              <a:rPr lang="en-US" sz="3200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(Global Hotkeys)</a:t>
            </a:r>
            <a:r>
              <a:rPr lang="en-US" sz="3200" b="1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200" dirty="0">
                <a:solidFill>
                  <a:srgbClr val="000000"/>
                </a:solidFill>
                <a:ea typeface="Montserrat" panose="00000500000000000000"/>
                <a:cs typeface="Montserrat" panose="00000500000000000000"/>
                <a:sym typeface="Montserrat" panose="00000500000000000000"/>
              </a:rPr>
              <a:t>– Optional fallback volume control</a:t>
            </a:r>
            <a:endParaRPr lang="en-US" sz="3200" dirty="0">
              <a:solidFill>
                <a:srgbClr val="2E71EC"/>
              </a:solidFill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240"/>
              </a:lnSpc>
              <a:spcBef>
                <a:spcPct val="0"/>
              </a:spcBef>
              <a:buAutoNum type="arabicPeriod"/>
            </a:pPr>
            <a:endParaRPr lang="en-US" sz="3200" dirty="0">
              <a:solidFill>
                <a:srgbClr val="2E71EC"/>
              </a:solidFill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240"/>
              </a:lnSpc>
              <a:spcBef>
                <a:spcPct val="0"/>
              </a:spcBef>
              <a:buAutoNum type="arabicPeriod"/>
            </a:pPr>
            <a:r>
              <a:rPr lang="en-US" sz="3200" b="1" dirty="0">
                <a:ea typeface="Montserrat" panose="00000500000000000000"/>
                <a:cs typeface="Montserrat" panose="00000500000000000000"/>
                <a:sym typeface="Montserrat" panose="00000500000000000000"/>
              </a:rPr>
              <a:t>Streamlit</a:t>
            </a:r>
            <a:r>
              <a:rPr lang="en-US" sz="3200" dirty="0">
                <a:ea typeface="Montserrat" panose="00000500000000000000"/>
                <a:cs typeface="Montserrat" panose="00000500000000000000"/>
                <a:sym typeface="Montserrat" panose="00000500000000000000"/>
              </a:rPr>
              <a:t> - Converts Python scripts into a web app</a:t>
            </a:r>
            <a:endParaRPr lang="en-US" sz="3200" dirty="0"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just">
              <a:lnSpc>
                <a:spcPts val="3240"/>
              </a:lnSpc>
              <a:spcBef>
                <a:spcPct val="0"/>
              </a:spcBef>
            </a:pPr>
            <a:endParaRPr lang="en-US" sz="3200" dirty="0">
              <a:solidFill>
                <a:srgbClr val="2E71EC"/>
              </a:solidFill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362693" y="2188666"/>
            <a:ext cx="7302621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36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Webcam capturing live video </a:t>
            </a:r>
            <a:endParaRPr lang="en-US" sz="24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360"/>
              </a:lnSpc>
              <a:buAutoNum type="arabicPeriod"/>
            </a:pPr>
            <a:endParaRPr lang="en-US" sz="24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36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Media pipe detects hand landmarks</a:t>
            </a:r>
            <a:endParaRPr lang="en-US" sz="24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360"/>
              </a:lnSpc>
              <a:buAutoNum type="arabicPeriod"/>
            </a:pPr>
            <a:endParaRPr lang="en-US" sz="24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36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Distance between wrist point  to finger tips and middle finger MCP</a:t>
            </a:r>
            <a:endParaRPr lang="en-US" sz="24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360"/>
              </a:lnSpc>
              <a:buAutoNum type="arabicPeriod"/>
            </a:pPr>
            <a:endParaRPr lang="en-US" sz="24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36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Gesture interpretation (Finger count and Pinch – Yes/No)</a:t>
            </a:r>
            <a:endParaRPr lang="en-US" sz="24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360"/>
              </a:lnSpc>
              <a:buAutoNum type="arabicPeriod"/>
            </a:pPr>
            <a:endParaRPr lang="en-US" sz="24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36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Gestures mapped to volume percentage</a:t>
            </a:r>
            <a:endParaRPr lang="en-US" sz="24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360"/>
              </a:lnSpc>
              <a:buAutoNum type="arabicPeriod"/>
            </a:pPr>
            <a:endParaRPr lang="en-US" sz="2400" dirty="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57200" indent="-457200" algn="just">
              <a:lnSpc>
                <a:spcPts val="336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Py caw updates microphone volume in parallel</a:t>
            </a:r>
            <a:endParaRPr lang="en-US" sz="2400" dirty="0">
              <a:solidFill>
                <a:srgbClr val="2E71E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just">
              <a:lnSpc>
                <a:spcPts val="2555"/>
              </a:lnSpc>
              <a:spcBef>
                <a:spcPct val="0"/>
              </a:spcBef>
            </a:pPr>
            <a:endParaRPr lang="en-US" sz="2400" dirty="0">
              <a:solidFill>
                <a:srgbClr val="2E71E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just">
              <a:lnSpc>
                <a:spcPts val="2555"/>
              </a:lnSpc>
              <a:spcBef>
                <a:spcPct val="0"/>
              </a:spcBef>
            </a:pPr>
            <a:endParaRPr lang="en-US" sz="2400" dirty="0">
              <a:solidFill>
                <a:srgbClr val="2E71E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81000" y="419100"/>
            <a:ext cx="13018816" cy="1161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 b="1" dirty="0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Working process</a:t>
            </a:r>
            <a:endParaRPr lang="en-US" sz="6000" b="1" dirty="0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l="23438" r="22656"/>
          <a:stretch>
            <a:fillRect/>
          </a:stretch>
        </p:blipFill>
        <p:spPr>
          <a:xfrm>
            <a:off x="8665314" y="2575917"/>
            <a:ext cx="8780143" cy="59965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6"/>
          <p:cNvSpPr txBox="1"/>
          <p:nvPr/>
        </p:nvSpPr>
        <p:spPr>
          <a:xfrm>
            <a:off x="1524000" y="342900"/>
            <a:ext cx="160020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en-GB" sz="5400" dirty="0"/>
              <a:t>MediaPipe: Overview &amp; Role in Gesture-Based Volume Control</a:t>
            </a:r>
            <a:endParaRPr lang="en-US" sz="5400" dirty="0">
              <a:solidFill>
                <a:srgbClr val="000000"/>
              </a:solidFill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838200" y="2332521"/>
            <a:ext cx="10553700" cy="79660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GB" sz="2800">
                <a:cs typeface="Times New Roman" panose="02020603050405020304" charset="0"/>
              </a:rPr>
              <a:t>MediaPipe is Google’s cross-platform framework for building real-time </a:t>
            </a:r>
            <a:endParaRPr lang="en-US" altLang="en-GB" sz="2800"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800">
                <a:cs typeface="Times New Roman" panose="02020603050405020304" charset="0"/>
              </a:rPr>
              <a:t>ML pipelines.</a:t>
            </a:r>
            <a:endParaRPr lang="en-US" altLang="en-GB" sz="2800">
              <a:cs typeface="Times New Roman" panose="02020603050405020304" charset="0"/>
            </a:endParaRPr>
          </a:p>
          <a:p>
            <a:r>
              <a:rPr lang="en-US" altLang="en-GB" sz="2800">
                <a:cs typeface="Times New Roman" panose="02020603050405020304" charset="0"/>
              </a:rPr>
              <a:t>Provides pre-trained, lightweight models for hand detection and tracking.</a:t>
            </a:r>
            <a:endParaRPr lang="en-US" altLang="en-GB" sz="2800">
              <a:cs typeface="Times New Roman" panose="02020603050405020304" charset="0"/>
            </a:endParaRPr>
          </a:p>
          <a:p>
            <a:r>
              <a:rPr lang="en-US" altLang="en-GB" sz="2800">
                <a:cs typeface="Times New Roman" panose="02020603050405020304" charset="0"/>
              </a:rPr>
              <a:t>Designed to run efficiently on CPU, enabling smooth real-time performance.</a:t>
            </a:r>
            <a:endParaRPr lang="en-US" altLang="en-GB" sz="2800">
              <a:cs typeface="Times New Roman" panose="02020603050405020304" charset="0"/>
            </a:endParaRPr>
          </a:p>
          <a:p>
            <a:r>
              <a:rPr lang="en-US" altLang="en-GB" sz="2800">
                <a:cs typeface="Times New Roman" panose="02020603050405020304" charset="0"/>
              </a:rPr>
              <a:t>In this project, MediaPipe Hands is used to:</a:t>
            </a:r>
            <a:endParaRPr lang="en-US" altLang="en-GB" sz="2800"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GB" sz="2800">
                <a:cs typeface="Times New Roman" panose="02020603050405020304" charset="0"/>
              </a:rPr>
              <a:t>Detect a user’s hand from webcam input</a:t>
            </a:r>
            <a:endParaRPr lang="en-US" altLang="en-GB" sz="2800"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GB" sz="2800">
                <a:cs typeface="Times New Roman" panose="02020603050405020304" charset="0"/>
              </a:rPr>
              <a:t>Extract 21 3D hand landmarks</a:t>
            </a:r>
            <a:endParaRPr lang="en-US" altLang="en-GB" sz="2800"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GB" sz="2800">
                <a:cs typeface="Times New Roman" panose="02020603050405020304" charset="0"/>
              </a:rPr>
              <a:t>Identify finger states (open/closed)</a:t>
            </a:r>
            <a:endParaRPr lang="en-US" altLang="en-GB" sz="2800"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GB" sz="2800">
                <a:cs typeface="Times New Roman" panose="02020603050405020304" charset="0"/>
              </a:rPr>
              <a:t>Produce the finger count used to control microphone volume</a:t>
            </a:r>
            <a:endParaRPr lang="en-US" altLang="en-GB" sz="2800"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altLang="en-GB" sz="2800">
                <a:cs typeface="Times New Roman" panose="02020603050405020304" charset="0"/>
              </a:rPr>
              <a:t>Supports integration with OpenCV for real-time visualization.</a:t>
            </a:r>
            <a:endParaRPr lang="en-US" altLang="en-GB" sz="2800" dirty="0"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0" y="1434640"/>
            <a:ext cx="5715000" cy="850946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10800000">
            <a:off x="14002791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4002791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6"/>
          <p:cNvSpPr txBox="1"/>
          <p:nvPr/>
        </p:nvSpPr>
        <p:spPr>
          <a:xfrm>
            <a:off x="1600200" y="571500"/>
            <a:ext cx="162306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000000"/>
                </a:solidFill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Media Pipe Hands Architecture (Two-Stage Pipeline)</a:t>
            </a:r>
            <a:endParaRPr lang="en-US" sz="5400" dirty="0">
              <a:solidFill>
                <a:srgbClr val="000000"/>
              </a:solidFill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1981200" y="2157601"/>
            <a:ext cx="11658600" cy="74487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altLang="en-US" sz="2400" b="1" dirty="0">
                <a:cs typeface="Times New Roman" panose="02020603050405020304" charset="0"/>
              </a:rPr>
              <a:t>1.</a:t>
            </a:r>
            <a:r>
              <a:rPr lang="en-US" altLang="en-GB" sz="2400" b="1" dirty="0">
                <a:cs typeface="Times New Roman" panose="02020603050405020304" charset="0"/>
              </a:rPr>
              <a:t> Stage 1: Palm Detection Model</a:t>
            </a:r>
            <a:endParaRPr lang="en-US" altLang="en-GB" sz="2400" b="1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A fast, lightweight CNN that detects the hand region.</a:t>
            </a:r>
            <a:endParaRPr lang="en-US" altLang="en-GB" sz="2400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Outputs a bounding box of the palm.</a:t>
            </a:r>
            <a:endParaRPr lang="en-US" altLang="en-GB" sz="2400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Initiates the tracking pipeline.</a:t>
            </a:r>
            <a:endParaRPr lang="en-US" altLang="en-GB" sz="2400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Designed for high accuracy even with occlusion or rotation.</a:t>
            </a:r>
            <a:endParaRPr lang="en-US" altLang="en-GB" sz="2400" dirty="0"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400" b="1" dirty="0">
                <a:cs typeface="Times New Roman" panose="02020603050405020304" charset="0"/>
              </a:rPr>
              <a:t>2</a:t>
            </a:r>
            <a:r>
              <a:rPr lang="en-GB" altLang="en-US" sz="2400" b="1" dirty="0">
                <a:cs typeface="Times New Roman" panose="02020603050405020304" charset="0"/>
              </a:rPr>
              <a:t>. </a:t>
            </a:r>
            <a:r>
              <a:rPr lang="en-US" altLang="en-GB" sz="2400" b="1" dirty="0">
                <a:cs typeface="Times New Roman" panose="02020603050405020304" charset="0"/>
              </a:rPr>
              <a:t>Stage 2: Hand Landmark Model</a:t>
            </a:r>
            <a:endParaRPr lang="en-US" altLang="en-GB" sz="2400" b="1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Predicts 21 precise hand landmarks (x, y, z) within the detected box.</a:t>
            </a:r>
            <a:endParaRPr lang="en-US" altLang="en-GB" sz="2400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Landmarks include fingertips, knuckles, and wrist.</a:t>
            </a:r>
            <a:endParaRPr lang="en-US" altLang="en-GB" sz="2400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Used to determine finger motions (open/closed).</a:t>
            </a:r>
            <a:endParaRPr lang="en-US" altLang="en-GB" sz="2400" dirty="0"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400" b="1" dirty="0">
                <a:cs typeface="Times New Roman" panose="02020603050405020304" charset="0"/>
              </a:rPr>
              <a:t>3 Tracking &amp; Post-processing</a:t>
            </a:r>
            <a:endParaRPr lang="en-US" altLang="en-GB" sz="2400" b="1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Once detected, MediaPipe tracks the hand across frames </a:t>
            </a:r>
            <a:r>
              <a:rPr lang="en-US" altLang="en-US" sz="2400" dirty="0">
                <a:cs typeface="Times New Roman" panose="02020603050405020304" charset="0"/>
              </a:rPr>
              <a:t>→</a:t>
            </a:r>
            <a:r>
              <a:rPr lang="en-US" altLang="en-GB" sz="2400" dirty="0">
                <a:cs typeface="Times New Roman" panose="02020603050405020304" charset="0"/>
              </a:rPr>
              <a:t> improves FPS.</a:t>
            </a:r>
            <a:endParaRPr lang="en-US" altLang="en-GB" sz="2400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Landmark positions are analyzed to calculate:</a:t>
            </a:r>
            <a:endParaRPr lang="en-US" altLang="en-GB" sz="2400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Finger state</a:t>
            </a:r>
            <a:endParaRPr lang="en-US" altLang="en-GB" sz="2400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Finger count (0–5)</a:t>
            </a:r>
            <a:endParaRPr lang="en-US" altLang="en-GB" sz="2400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Gesture recognition used for volume mapping</a:t>
            </a:r>
            <a:endParaRPr lang="en-US" altLang="en-GB" sz="2400" dirty="0">
              <a:cs typeface="Times New Roman" panose="02020603050405020304" charset="0"/>
            </a:endParaRPr>
          </a:p>
          <a:p>
            <a:r>
              <a:rPr lang="en-US" altLang="en-GB" sz="2400" dirty="0">
                <a:cs typeface="Times New Roman" panose="02020603050405020304" charset="0"/>
              </a:rPr>
              <a:t>Final output is fed to Pycaw/PyAutoGUI for system-level microphone control.</a:t>
            </a:r>
            <a:endParaRPr lang="en-US" altLang="en-GB" sz="2400" dirty="0">
              <a:cs typeface="Times New Roman" panose="0202060305040502030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rcRect l="23698" r="26095"/>
          <a:stretch>
            <a:fillRect/>
          </a:stretch>
        </p:blipFill>
        <p:spPr>
          <a:xfrm>
            <a:off x="12115800" y="1562100"/>
            <a:ext cx="2819400" cy="83700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5"/>
              </a:lnSpc>
            </a:pPr>
            <a:r>
              <a:rPr lang="en-US" sz="372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3725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998883" y="573766"/>
            <a:ext cx="162306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Calibri" panose="020F0502020204030204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OpenCV: Computer Vision Engine for Real-Time Gesture Processing</a:t>
            </a:r>
            <a:endParaRPr lang="en-US" sz="6000" dirty="0">
              <a:solidFill>
                <a:srgbClr val="000000"/>
              </a:solidFill>
              <a:latin typeface="Calibri" panose="020F0502020204030204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5652" y="2937397"/>
            <a:ext cx="1361790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OpenCV (Open-Source Computer Vision Library) is a widely used open-source library for image and video processing.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Provides efficient tools for:</a:t>
            </a:r>
            <a:endParaRPr lang="en-US" sz="3200" dirty="0"/>
          </a:p>
          <a:p>
            <a:r>
              <a:rPr lang="en-US" sz="3200" dirty="0"/>
              <a:t>	➤ Real-time video capture</a:t>
            </a:r>
            <a:endParaRPr lang="en-US" sz="3200" dirty="0"/>
          </a:p>
          <a:p>
            <a:r>
              <a:rPr lang="en-US" sz="3200" dirty="0"/>
              <a:t>	➤ Image preprocessing</a:t>
            </a:r>
            <a:endParaRPr lang="en-US" sz="3200" dirty="0"/>
          </a:p>
          <a:p>
            <a:r>
              <a:rPr lang="en-US" sz="3200" dirty="0"/>
              <a:t>	➤ Drawing and visualization</a:t>
            </a:r>
            <a:endParaRPr lang="en-US" sz="3200" dirty="0"/>
          </a:p>
          <a:p>
            <a:r>
              <a:rPr lang="en-US" sz="3200" dirty="0"/>
              <a:t>	➤ Performance optimization (FPS monitoring)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Supports multiple languages (Python, C++, Java) and runs on CPU efficiently.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Used extensively in Al, robotics, healthcare, gesture recognition, and surveillance applications.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Acts as the primary interface between the webcam and the hand detection model in this project.</a:t>
            </a:r>
            <a:endParaRPr lang="en-IN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5"/>
              </a:lnSpc>
            </a:pPr>
            <a:r>
              <a:rPr lang="en-US" sz="372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3725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1143000" y="571500"/>
            <a:ext cx="160020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Role of OpenCV in Gesture-Based Microphone Volume Control</a:t>
            </a:r>
            <a:endParaRPr lang="en-US" sz="6000" dirty="0">
              <a:solidFill>
                <a:srgbClr val="000000"/>
              </a:solidFill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2788809"/>
            <a:ext cx="91440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2800" dirty="0"/>
              <a:t>Webcam Capture (Video Stream Input)</a:t>
            </a:r>
            <a:endParaRPr lang="en-IN" sz="28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800" dirty="0"/>
              <a:t>cap = cv2.VideoCapture(0)</a:t>
            </a:r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2. Frame Preprocessing</a:t>
            </a:r>
            <a:endParaRPr lang="en-IN" sz="28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800" dirty="0"/>
              <a:t>Converts frames BGR → RGB</a:t>
            </a:r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3. Visualization &amp; Overlay</a:t>
            </a:r>
            <a:endParaRPr lang="en-IN" sz="28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800" dirty="0"/>
              <a:t>Draws 21 hand landmarks</a:t>
            </a:r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4. Real-Time Display &amp; Feedback</a:t>
            </a:r>
            <a:endParaRPr lang="en-IN" sz="28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800" dirty="0"/>
              <a:t>Uses cv2.imshow() to show live interface</a:t>
            </a:r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5. Smooth Performance</a:t>
            </a:r>
            <a:endParaRPr lang="en-IN" sz="28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2800" dirty="0"/>
              <a:t>Calculates FPS for performance optimization</a:t>
            </a:r>
            <a:endParaRPr lang="en-I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593336"/>
            <a:ext cx="809625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5"/>
              </a:lnSpc>
            </a:pPr>
            <a:r>
              <a:rPr lang="en-US" sz="372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3725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1295400" y="342900"/>
            <a:ext cx="13018816" cy="1161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 b="1" dirty="0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Hand Detection and Labeling</a:t>
            </a:r>
            <a:endParaRPr lang="en-US" sz="6000" b="1" dirty="0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2113062"/>
            <a:ext cx="792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OPENCV2:</a:t>
            </a:r>
            <a:br>
              <a:rPr lang="en-IN" sz="2800" b="1" dirty="0"/>
            </a:br>
            <a:r>
              <a:rPr lang="en-IN" sz="2800" dirty="0"/>
              <a:t>Webcam access and image processing Interactive web application UI</a:t>
            </a:r>
            <a:endParaRPr lang="en-IN" sz="2800" b="1" dirty="0"/>
          </a:p>
          <a:p>
            <a:endParaRPr lang="en-IN" sz="2800" b="1" dirty="0"/>
          </a:p>
          <a:p>
            <a:r>
              <a:rPr lang="en-IN" sz="2800" b="1" dirty="0"/>
              <a:t>MEDIAPIPE HANDS:</a:t>
            </a:r>
            <a:br>
              <a:rPr lang="en-IN" sz="2800" b="1" dirty="0"/>
            </a:br>
            <a:r>
              <a:rPr lang="en-IN" sz="2800" dirty="0"/>
              <a:t>Pre-trained ML model for hand &amp; finger tracking </a:t>
            </a:r>
            <a:br>
              <a:rPr lang="en-IN" sz="2800" dirty="0"/>
            </a:br>
            <a:br>
              <a:rPr lang="en-IN" sz="2800" dirty="0"/>
            </a:br>
            <a:r>
              <a:rPr lang="en-IN" sz="2800" b="1" dirty="0"/>
              <a:t>PALM DETECTION </a:t>
            </a:r>
            <a:r>
              <a:rPr lang="en-IN" sz="2800" dirty="0"/>
              <a:t>– Single Shot Detection model </a:t>
            </a:r>
            <a:br>
              <a:rPr lang="en-IN" sz="2800" dirty="0"/>
            </a:br>
            <a:r>
              <a:rPr lang="en-IN" sz="2800" dirty="0"/>
              <a:t>- Detects objects with bounding box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6692271"/>
            <a:ext cx="10283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INPUT :  </a:t>
            </a:r>
            <a:r>
              <a:rPr lang="en-IN" sz="2800" dirty="0"/>
              <a:t>Hand Image (RGB)</a:t>
            </a:r>
            <a:br>
              <a:rPr lang="en-IN" sz="2800" dirty="0"/>
            </a:br>
            <a:r>
              <a:rPr lang="en-IN" sz="2800" dirty="0"/>
              <a:t>	Convolutional Layers</a:t>
            </a:r>
            <a:br>
              <a:rPr lang="en-IN" sz="2800" dirty="0"/>
            </a:br>
            <a:r>
              <a:rPr lang="en-IN" sz="2800" dirty="0"/>
              <a:t>	Flatten layer</a:t>
            </a:r>
            <a:br>
              <a:rPr lang="en-IN" sz="2800" dirty="0"/>
            </a:br>
            <a:r>
              <a:rPr lang="en-IN" sz="2800" dirty="0"/>
              <a:t>	Fully Connected Layers</a:t>
            </a:r>
            <a:br>
              <a:rPr lang="en-IN" sz="2800" dirty="0"/>
            </a:br>
            <a:r>
              <a:rPr lang="en-IN" sz="2800" b="1" dirty="0"/>
              <a:t>OUTPUT: </a:t>
            </a:r>
            <a:r>
              <a:rPr lang="en-IN" sz="2800" dirty="0"/>
              <a:t>Left hand / Right hand (label with probability/ confidence) </a:t>
            </a:r>
            <a:endParaRPr lang="en-IN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113062"/>
            <a:ext cx="4358404" cy="3505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619" y="2113062"/>
            <a:ext cx="4440349" cy="3497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0166" y="5829300"/>
            <a:ext cx="4488805" cy="35633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8201</Words>
  <Application>WPS Presentation</Application>
  <PresentationFormat>Custom</PresentationFormat>
  <Paragraphs>263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SimSun</vt:lpstr>
      <vt:lpstr>Wingdings</vt:lpstr>
      <vt:lpstr>Montserrat Bold</vt:lpstr>
      <vt:lpstr>Montserrat</vt:lpstr>
      <vt:lpstr>Arial Black</vt:lpstr>
      <vt:lpstr>Calibri</vt:lpstr>
      <vt:lpstr>Courier New</vt:lpstr>
      <vt:lpstr>Times New Roman</vt:lpstr>
      <vt:lpstr>Wingdings</vt:lpstr>
      <vt:lpstr>Arial</vt:lpstr>
      <vt:lpstr>Open Sauce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Webcam Input and Hand Detection Module.</dc:title>
  <dc:creator>hari krishna majji</dc:creator>
  <cp:lastModifiedBy>Satvika Srinivas</cp:lastModifiedBy>
  <cp:revision>12</cp:revision>
  <dcterms:created xsi:type="dcterms:W3CDTF">2006-08-16T00:00:00Z</dcterms:created>
  <dcterms:modified xsi:type="dcterms:W3CDTF">2025-12-10T13:20:54Z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8AD3A409DD414CBD8C2A0F11AD392550_12</vt:lpwstr>
  </property>
  <property fmtid="{D5CDD505-2E9C-101B-9397-08002B2CF9AE}" pid="3" name="KSOProductBuildVer">
    <vt:lpwstr>2057-12.2.0.23155</vt:lpwstr>
  </property>
</Properties>
</file>